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11" r:id="rId3"/>
    <p:sldId id="260" r:id="rId4"/>
    <p:sldId id="262" r:id="rId5"/>
    <p:sldId id="302" r:id="rId6"/>
    <p:sldId id="310" r:id="rId7"/>
    <p:sldId id="312" r:id="rId8"/>
    <p:sldId id="315" r:id="rId9"/>
    <p:sldId id="314" r:id="rId10"/>
    <p:sldId id="265" r:id="rId11"/>
    <p:sldId id="299" r:id="rId12"/>
    <p:sldId id="275" r:id="rId13"/>
  </p:sldIdLst>
  <p:sldSz cx="9144000" cy="5143500" type="screen16x9"/>
  <p:notesSz cx="6858000" cy="9144000"/>
  <p:embeddedFontLst>
    <p:embeddedFont>
      <p:font typeface="Barlow" pitchFamily="2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Poppins" pitchFamily="2" charset="0"/>
      <p:regular r:id="rId23"/>
      <p:bold r:id="rId24"/>
      <p:italic r:id="rId25"/>
      <p:boldItalic r:id="rId26"/>
    </p:embeddedFont>
    <p:embeddedFont>
      <p:font typeface="Poppins Medium" panose="020B0604020202020204" pitchFamily="34" charset="0"/>
      <p:regular r:id="rId27"/>
      <p:italic r:id="rId28"/>
    </p:embeddedFont>
    <p:embeddedFont>
      <p:font typeface="Quicksand" panose="020B0604020202020204" pitchFamily="34" charset="0"/>
      <p:regular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7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E150"/>
    <a:srgbClr val="156E12"/>
    <a:srgbClr val="5DE259"/>
    <a:srgbClr val="22771F"/>
    <a:srgbClr val="177813"/>
    <a:srgbClr val="2BD525"/>
    <a:srgbClr val="207F1D"/>
    <a:srgbClr val="378834"/>
    <a:srgbClr val="69E465"/>
    <a:srgbClr val="1A7B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3" autoAdjust="0"/>
    <p:restoredTop sz="94682"/>
  </p:normalViewPr>
  <p:slideViewPr>
    <p:cSldViewPr snapToGrid="0" showGuides="1">
      <p:cViewPr varScale="1">
        <p:scale>
          <a:sx n="114" d="100"/>
          <a:sy n="114" d="100"/>
        </p:scale>
        <p:origin x="168" y="896"/>
      </p:cViewPr>
      <p:guideLst>
        <p:guide orient="horz" pos="157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acf2aaf71d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acf2aaf71d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149BAC3-7F44-A960-49DE-FC0E9285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4F2D9DB6-569C-5792-8D00-74EA9E357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f9e629ec3_0_6:notes">
            <a:extLst>
              <a:ext uri="{FF2B5EF4-FFF2-40B4-BE49-F238E27FC236}">
                <a16:creationId xmlns:a16="http://schemas.microsoft.com/office/drawing/2014/main" id="{04EAB8CC-ED50-B54A-2370-D7CC627DF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53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459266da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459266da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4F56D6B8-BD39-F209-712E-747A2532B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459266da8_2_0:notes">
            <a:extLst>
              <a:ext uri="{FF2B5EF4-FFF2-40B4-BE49-F238E27FC236}">
                <a16:creationId xmlns:a16="http://schemas.microsoft.com/office/drawing/2014/main" id="{8EFCEB09-7FDE-1FAD-B5C6-2FE0F814C1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459266da8_2_0:notes">
            <a:extLst>
              <a:ext uri="{FF2B5EF4-FFF2-40B4-BE49-F238E27FC236}">
                <a16:creationId xmlns:a16="http://schemas.microsoft.com/office/drawing/2014/main" id="{E84619CD-AECF-DB70-A1EF-9A784E2D3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936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>
          <a:extLst>
            <a:ext uri="{FF2B5EF4-FFF2-40B4-BE49-F238E27FC236}">
              <a16:creationId xmlns:a16="http://schemas.microsoft.com/office/drawing/2014/main" id="{11ACED07-07F2-1372-0BB9-F27DDE4D7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459266da8_2_0:notes">
            <a:extLst>
              <a:ext uri="{FF2B5EF4-FFF2-40B4-BE49-F238E27FC236}">
                <a16:creationId xmlns:a16="http://schemas.microsoft.com/office/drawing/2014/main" id="{28887DCF-0D20-A99B-F8EC-1DF031935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459266da8_2_0:notes">
            <a:extLst>
              <a:ext uri="{FF2B5EF4-FFF2-40B4-BE49-F238E27FC236}">
                <a16:creationId xmlns:a16="http://schemas.microsoft.com/office/drawing/2014/main" id="{1A55A0E3-89AD-A9C6-6DEA-597BDAB0CD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167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AF0FA4F9-A8F4-950F-F888-FD4BF8F75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258269c9b_0_111:notes">
            <a:extLst>
              <a:ext uri="{FF2B5EF4-FFF2-40B4-BE49-F238E27FC236}">
                <a16:creationId xmlns:a16="http://schemas.microsoft.com/office/drawing/2014/main" id="{80615557-71A4-F0E1-FD67-AAC857CFCF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258269c9b_0_111:notes">
            <a:extLst>
              <a:ext uri="{FF2B5EF4-FFF2-40B4-BE49-F238E27FC236}">
                <a16:creationId xmlns:a16="http://schemas.microsoft.com/office/drawing/2014/main" id="{9E4DB2E9-65E9-356A-8445-008A20F14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56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cf2aaf71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cf2aaf71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it.ly/3A1uf1Q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68475" y="-791237"/>
            <a:ext cx="9512475" cy="6311090"/>
            <a:chOff x="-368475" y="-791237"/>
            <a:chExt cx="9512475" cy="6311090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/>
            <a:srcRect b="4388"/>
            <a:stretch>
              <a:fillRect/>
            </a:stretch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368475" y="-791237"/>
              <a:ext cx="2270876" cy="240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232106" flipH="1">
              <a:off x="86434" y="4046271"/>
              <a:ext cx="1440067" cy="142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91300" y="1734975"/>
            <a:ext cx="6118800" cy="12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5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91300" y="3074025"/>
            <a:ext cx="6118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3"/>
          <p:cNvGrpSpPr/>
          <p:nvPr/>
        </p:nvGrpSpPr>
        <p:grpSpPr>
          <a:xfrm>
            <a:off x="-1898507" y="-506108"/>
            <a:ext cx="11042507" cy="6185050"/>
            <a:chOff x="-1898507" y="-506108"/>
            <a:chExt cx="11042507" cy="6185050"/>
          </a:xfrm>
        </p:grpSpPr>
        <p:pic>
          <p:nvPicPr>
            <p:cNvPr id="206" name="Google Shape;206;p23"/>
            <p:cNvPicPr preferRelativeResize="0"/>
            <p:nvPr/>
          </p:nvPicPr>
          <p:blipFill rotWithShape="1">
            <a:blip r:embed="rId2"/>
            <a:srcRect b="4388"/>
            <a:stretch>
              <a:fillRect/>
            </a:stretch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7965374" flipH="1">
              <a:off x="-1379400" y="2481692"/>
              <a:ext cx="2270878" cy="2407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3"/>
            <p:cNvPicPr preferRelativeResize="0"/>
            <p:nvPr/>
          </p:nvPicPr>
          <p:blipFill>
            <a:blip r:embed="rId4">
              <a:alphaModFix amt="66000"/>
            </a:blip>
            <a:stretch>
              <a:fillRect/>
            </a:stretch>
          </p:blipFill>
          <p:spPr>
            <a:xfrm rot="10800000" flipH="1">
              <a:off x="1362002" y="4479091"/>
              <a:ext cx="1119975" cy="119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3"/>
            <p:cNvPicPr preferRelativeResize="0"/>
            <p:nvPr/>
          </p:nvPicPr>
          <p:blipFill>
            <a:blip r:embed="rId5">
              <a:alphaModFix amt="83000"/>
            </a:blip>
            <a:stretch>
              <a:fillRect/>
            </a:stretch>
          </p:blipFill>
          <p:spPr>
            <a:xfrm rot="-7452661" flipH="1">
              <a:off x="1187630" y="-312083"/>
              <a:ext cx="1063140" cy="11219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3"/>
          <p:cNvSpPr txBox="1">
            <a:spLocks noGrp="1"/>
          </p:cNvSpPr>
          <p:nvPr>
            <p:ph type="ctrTitle"/>
          </p:nvPr>
        </p:nvSpPr>
        <p:spPr>
          <a:xfrm>
            <a:off x="954525" y="1587168"/>
            <a:ext cx="32724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1"/>
          </p:nvPr>
        </p:nvSpPr>
        <p:spPr>
          <a:xfrm>
            <a:off x="954595" y="2607242"/>
            <a:ext cx="3272400" cy="9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4365775" y="2564747"/>
            <a:ext cx="32724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lang="en-GB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-GB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infographics &amp; images by </a:t>
            </a:r>
            <a:r>
              <a:rPr lang="en-GB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Freepik</a:t>
            </a:r>
            <a:endParaRPr sz="10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4"/>
          <p:cNvGrpSpPr/>
          <p:nvPr/>
        </p:nvGrpSpPr>
        <p:grpSpPr>
          <a:xfrm>
            <a:off x="-580225" y="-977987"/>
            <a:ext cx="9724225" cy="6991465"/>
            <a:chOff x="-580225" y="-977987"/>
            <a:chExt cx="9724225" cy="6991465"/>
          </a:xfrm>
        </p:grpSpPr>
        <p:pic>
          <p:nvPicPr>
            <p:cNvPr id="215" name="Google Shape;215;p24"/>
            <p:cNvPicPr preferRelativeResize="0"/>
            <p:nvPr/>
          </p:nvPicPr>
          <p:blipFill rotWithShape="1">
            <a:blip r:embed="rId2"/>
            <a:srcRect b="4388"/>
            <a:stretch>
              <a:fillRect/>
            </a:stretch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580225" y="-977987"/>
              <a:ext cx="2270876" cy="240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232106" flipH="1">
              <a:off x="224659" y="4539896"/>
              <a:ext cx="1440067" cy="14266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-1040000" y="-259401"/>
            <a:ext cx="10990699" cy="6160120"/>
            <a:chOff x="-1040000" y="-259401"/>
            <a:chExt cx="10990699" cy="6160120"/>
          </a:xfrm>
        </p:grpSpPr>
        <p:pic>
          <p:nvPicPr>
            <p:cNvPr id="220" name="Google Shape;220;p25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 rot="3611317">
              <a:off x="7897200" y="4043092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/>
            <p:cNvPicPr preferRelativeResize="0"/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 rot="-3461786">
              <a:off x="-768025" y="1829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5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6492291">
              <a:off x="7927067" y="215241"/>
              <a:ext cx="2041562" cy="1439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5"/>
            <p:cNvPicPr preferRelativeResize="0"/>
            <p:nvPr/>
          </p:nvPicPr>
          <p:blipFill>
            <a:blip r:embed="rId5">
              <a:alphaModFix amt="83000"/>
            </a:blip>
            <a:stretch>
              <a:fillRect/>
            </a:stretch>
          </p:blipFill>
          <p:spPr>
            <a:xfrm rot="-9407661">
              <a:off x="1944229" y="4614699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7"/>
          <p:cNvGrpSpPr/>
          <p:nvPr/>
        </p:nvGrpSpPr>
        <p:grpSpPr>
          <a:xfrm>
            <a:off x="-754336" y="-880882"/>
            <a:ext cx="10401839" cy="7001981"/>
            <a:chOff x="-754336" y="-880882"/>
            <a:chExt cx="10401839" cy="7001981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 rot="-9585351" flipH="1">
              <a:off x="3125275" y="-705541"/>
              <a:ext cx="1253149" cy="1342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 rot="-7338214" flipH="1">
              <a:off x="7832750" y="167708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7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630315" flipH="1">
              <a:off x="3419205" y="4507086"/>
              <a:ext cx="2041561" cy="143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7"/>
            <p:cNvPicPr preferRelativeResize="0"/>
            <p:nvPr/>
          </p:nvPicPr>
          <p:blipFill>
            <a:blip r:embed="rId5">
              <a:alphaModFix amt="83000"/>
            </a:blip>
            <a:stretch>
              <a:fillRect/>
            </a:stretch>
          </p:blipFill>
          <p:spPr>
            <a:xfrm rot="-1392339" flipH="1">
              <a:off x="-576296" y="325254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93725" y="978425"/>
            <a:ext cx="4009200" cy="10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93725" y="2092500"/>
            <a:ext cx="4009200" cy="22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>
            <a:spLocks noGrp="1"/>
          </p:cNvSpPr>
          <p:nvPr>
            <p:ph type="pic" idx="2"/>
          </p:nvPr>
        </p:nvSpPr>
        <p:spPr>
          <a:xfrm>
            <a:off x="4931775" y="535000"/>
            <a:ext cx="3418500" cy="40689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-5" y="-971628"/>
            <a:ext cx="10305946" cy="6115116"/>
            <a:chOff x="-5" y="-971628"/>
            <a:chExt cx="10305946" cy="6115116"/>
          </a:xfrm>
        </p:grpSpPr>
        <p:pic>
          <p:nvPicPr>
            <p:cNvPr id="59" name="Google Shape;59;p8"/>
            <p:cNvPicPr preferRelativeResize="0"/>
            <p:nvPr/>
          </p:nvPicPr>
          <p:blipFill rotWithShape="1">
            <a:blip r:embed="rId2"/>
            <a:srcRect b="4388"/>
            <a:stretch>
              <a:fillRect/>
            </a:stretch>
          </p:blipFill>
          <p:spPr>
            <a:xfrm rot="10800000">
              <a:off x="-5" y="-12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7082819" flipH="1">
              <a:off x="7574400" y="-607187"/>
              <a:ext cx="2270878" cy="2407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8"/>
            <p:cNvPicPr preferRelativeResize="0"/>
            <p:nvPr/>
          </p:nvPicPr>
          <p:blipFill>
            <a:blip r:embed="rId4">
              <a:alphaModFix amt="66000"/>
            </a:blip>
            <a:stretch>
              <a:fillRect/>
            </a:stretch>
          </p:blipFill>
          <p:spPr>
            <a:xfrm rot="-6836082">
              <a:off x="8255514" y="3381874"/>
              <a:ext cx="1119976" cy="11998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2161825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>
            <a:off x="-580225" y="-977987"/>
            <a:ext cx="9724225" cy="6991465"/>
            <a:chOff x="-580225" y="-977987"/>
            <a:chExt cx="9724225" cy="6991465"/>
          </a:xfrm>
        </p:grpSpPr>
        <p:pic>
          <p:nvPicPr>
            <p:cNvPr id="65" name="Google Shape;65;p9"/>
            <p:cNvPicPr preferRelativeResize="0"/>
            <p:nvPr/>
          </p:nvPicPr>
          <p:blipFill rotWithShape="1">
            <a:blip r:embed="rId2"/>
            <a:srcRect b="4388"/>
            <a:stretch>
              <a:fillRect/>
            </a:stretch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-580225" y="-977987"/>
              <a:ext cx="2270876" cy="240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232106" flipH="1">
              <a:off x="224659" y="4539896"/>
              <a:ext cx="1440067" cy="142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810075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810150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-1326179" y="63662"/>
            <a:ext cx="11154303" cy="5848832"/>
            <a:chOff x="-1326179" y="63662"/>
            <a:chExt cx="11154303" cy="5848832"/>
          </a:xfrm>
        </p:grpSpPr>
        <p:pic>
          <p:nvPicPr>
            <p:cNvPr id="84" name="Google Shape;84;p1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 rot="-3611317" flipH="1">
              <a:off x="162773" y="4278067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3"/>
            <p:cNvPicPr preferRelativeResize="0"/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 rot="3461786" flipH="1">
              <a:off x="8013371" y="368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>
            <a:blip r:embed="rId4">
              <a:alphaModFix amt="83000"/>
            </a:blip>
            <a:stretch>
              <a:fillRect/>
            </a:stretch>
          </p:blipFill>
          <p:spPr>
            <a:xfrm rot="9407661" flipH="1">
              <a:off x="6312278" y="462647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 rot="-8278659" flipH="1">
              <a:off x="-929768" y="1143578"/>
              <a:ext cx="1752206" cy="1857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1057925" y="164154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1057925" y="312085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3528600" y="164154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3528600" y="312085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5999275" y="164154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7" hasCustomPrompt="1"/>
          </p:nvPr>
        </p:nvSpPr>
        <p:spPr>
          <a:xfrm>
            <a:off x="5999275" y="3120855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057925" y="2102550"/>
            <a:ext cx="2086800" cy="5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3528600" y="2102550"/>
            <a:ext cx="2086800" cy="5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5999275" y="2102550"/>
            <a:ext cx="2086800" cy="5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1057925" y="3581929"/>
            <a:ext cx="2086800" cy="5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3528600" y="3581929"/>
            <a:ext cx="2086800" cy="5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5"/>
          </p:nvPr>
        </p:nvSpPr>
        <p:spPr>
          <a:xfrm>
            <a:off x="5999275" y="3581929"/>
            <a:ext cx="2086800" cy="5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-1647173" y="-2116826"/>
            <a:ext cx="10791173" cy="8279246"/>
            <a:chOff x="-1647173" y="-2116826"/>
            <a:chExt cx="10791173" cy="8279246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2"/>
            <a:srcRect b="4388"/>
            <a:stretch>
              <a:fillRect/>
            </a:stretch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 rot="-4307703" flipH="1">
              <a:off x="-1668292" y="1587909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3685978">
              <a:off x="4539776" y="-1747656"/>
              <a:ext cx="2270875" cy="240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>
            <a:blip r:embed="rId5">
              <a:alphaModFix amt="66000"/>
            </a:blip>
            <a:stretch>
              <a:fillRect/>
            </a:stretch>
          </p:blipFill>
          <p:spPr>
            <a:xfrm rot="-3963918" flipH="1">
              <a:off x="1289664" y="-719433"/>
              <a:ext cx="1119976" cy="1199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4"/>
            <p:cNvPicPr preferRelativeResize="0"/>
            <p:nvPr/>
          </p:nvPicPr>
          <p:blipFill>
            <a:blip r:embed="rId6">
              <a:alphaModFix amt="82000"/>
            </a:blip>
            <a:stretch>
              <a:fillRect/>
            </a:stretch>
          </p:blipFill>
          <p:spPr>
            <a:xfrm rot="4214788" flipH="1">
              <a:off x="348927" y="4505786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4"/>
          <p:cNvSpPr txBox="1">
            <a:spLocks noGrp="1"/>
          </p:cNvSpPr>
          <p:nvPr>
            <p:ph type="title" hasCustomPrompt="1"/>
          </p:nvPr>
        </p:nvSpPr>
        <p:spPr>
          <a:xfrm>
            <a:off x="908953" y="2994258"/>
            <a:ext cx="355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7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908953" y="3753182"/>
            <a:ext cx="3558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908953" y="902282"/>
            <a:ext cx="355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7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3"/>
          </p:nvPr>
        </p:nvSpPr>
        <p:spPr>
          <a:xfrm>
            <a:off x="908953" y="1661188"/>
            <a:ext cx="3558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4" hasCustomPrompt="1"/>
          </p:nvPr>
        </p:nvSpPr>
        <p:spPr>
          <a:xfrm>
            <a:off x="4473517" y="1948270"/>
            <a:ext cx="355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700" b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5"/>
          </p:nvPr>
        </p:nvSpPr>
        <p:spPr>
          <a:xfrm>
            <a:off x="4473624" y="2707185"/>
            <a:ext cx="3558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-1040000" y="-259401"/>
            <a:ext cx="10990699" cy="6160120"/>
            <a:chOff x="-1040000" y="-259401"/>
            <a:chExt cx="10990699" cy="6160120"/>
          </a:xfrm>
        </p:grpSpPr>
        <p:pic>
          <p:nvPicPr>
            <p:cNvPr id="138" name="Google Shape;138;p17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 rot="3611317">
              <a:off x="7897200" y="4043092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7"/>
            <p:cNvPicPr preferRelativeResize="0"/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 rot="-3461786">
              <a:off x="-768025" y="1829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7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6492291">
              <a:off x="7927067" y="215241"/>
              <a:ext cx="2041562" cy="1439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7"/>
            <p:cNvPicPr preferRelativeResize="0"/>
            <p:nvPr/>
          </p:nvPicPr>
          <p:blipFill>
            <a:blip r:embed="rId5">
              <a:alphaModFix amt="83000"/>
            </a:blip>
            <a:stretch>
              <a:fillRect/>
            </a:stretch>
          </p:blipFill>
          <p:spPr>
            <a:xfrm rot="-9407661">
              <a:off x="1944229" y="4614699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937625" y="2787862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2"/>
          </p:nvPr>
        </p:nvSpPr>
        <p:spPr>
          <a:xfrm>
            <a:off x="3484347" y="2787862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3"/>
          </p:nvPr>
        </p:nvSpPr>
        <p:spPr>
          <a:xfrm>
            <a:off x="6031075" y="2787862"/>
            <a:ext cx="2175300" cy="16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4"/>
          </p:nvPr>
        </p:nvSpPr>
        <p:spPr>
          <a:xfrm>
            <a:off x="937625" y="2127425"/>
            <a:ext cx="2175300" cy="6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5"/>
          </p:nvPr>
        </p:nvSpPr>
        <p:spPr>
          <a:xfrm>
            <a:off x="3484350" y="2127425"/>
            <a:ext cx="2175300" cy="6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6"/>
          </p:nvPr>
        </p:nvSpPr>
        <p:spPr>
          <a:xfrm>
            <a:off x="6031075" y="2127425"/>
            <a:ext cx="2175300" cy="6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9"/>
          <p:cNvGrpSpPr/>
          <p:nvPr/>
        </p:nvGrpSpPr>
        <p:grpSpPr>
          <a:xfrm>
            <a:off x="3858614" y="181701"/>
            <a:ext cx="4699310" cy="4369735"/>
            <a:chOff x="3858614" y="181701"/>
            <a:chExt cx="4699310" cy="4369735"/>
          </a:xfrm>
        </p:grpSpPr>
        <p:pic>
          <p:nvPicPr>
            <p:cNvPr id="236" name="Google Shape;236;p29"/>
            <p:cNvPicPr preferRelativeResize="0"/>
            <p:nvPr/>
          </p:nvPicPr>
          <p:blipFill>
            <a:blip r:embed="rId3">
              <a:alphaModFix amt="66000"/>
            </a:blip>
            <a:stretch>
              <a:fillRect/>
            </a:stretch>
          </p:blipFill>
          <p:spPr>
            <a:xfrm>
              <a:off x="3858614" y="181701"/>
              <a:ext cx="1119975" cy="119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9"/>
            <p:cNvPicPr preferRelativeResize="0"/>
            <p:nvPr/>
          </p:nvPicPr>
          <p:blipFill>
            <a:blip r:embed="rId4">
              <a:alphaModFix amt="83000"/>
            </a:blip>
            <a:stretch>
              <a:fillRect/>
            </a:stretch>
          </p:blipFill>
          <p:spPr>
            <a:xfrm rot="2699974">
              <a:off x="7253805" y="2010772"/>
              <a:ext cx="1063139" cy="1121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9"/>
            <p:cNvPicPr preferRelativeResize="0"/>
            <p:nvPr/>
          </p:nvPicPr>
          <p:blipFill>
            <a:blip r:embed="rId5">
              <a:alphaModFix amt="28000"/>
            </a:blip>
            <a:stretch>
              <a:fillRect/>
            </a:stretch>
          </p:blipFill>
          <p:spPr>
            <a:xfrm rot="-3461785">
              <a:off x="5066499" y="33478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2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1537" y="359062"/>
            <a:ext cx="5661826" cy="39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8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7087121" flipH="1">
            <a:off x="5318176" y="3524244"/>
            <a:ext cx="1032910" cy="99984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ym typeface="Poppins" panose="00000500000000000000"/>
              </a:rPr>
              <a:t>Результаты работы</a:t>
            </a:r>
            <a:endParaRPr sz="3600" b="1" dirty="0">
              <a:sym typeface="Poppins" panose="000005000000000000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000" y="1510748"/>
            <a:ext cx="64538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rgbClr val="212121"/>
                </a:solidFill>
                <a:latin typeface="Barlow"/>
                <a:ea typeface="Barlow"/>
                <a:cs typeface="Barlow"/>
              </a:rPr>
              <a:t>По результатам проведенной работы было разработано инновационное решение для автоматизации анализа судебных заявлений. В ходе проекта было создано две кардинально разных решения задачи, которые позволяют эффективно анализировать документы и повышать эффективность судей и их подчиненных.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990452" y="3785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ym typeface="Poppins" panose="00000500000000000000"/>
              </a:rPr>
              <a:t>Немного о нашей команде</a:t>
            </a:r>
            <a:endParaRPr sz="3600" dirty="0">
              <a:sym typeface="Poppins" panose="0000050000000000000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FCD1C038-A038-8D7C-EF28-678C6C694079}"/>
              </a:ext>
            </a:extLst>
          </p:cNvPr>
          <p:cNvSpPr/>
          <p:nvPr/>
        </p:nvSpPr>
        <p:spPr>
          <a:xfrm>
            <a:off x="888286" y="1514291"/>
            <a:ext cx="2114917" cy="211491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06C44-4F62-B622-958F-6F4423022BDB}"/>
              </a:ext>
            </a:extLst>
          </p:cNvPr>
          <p:cNvSpPr txBox="1"/>
          <p:nvPr/>
        </p:nvSpPr>
        <p:spPr>
          <a:xfrm>
            <a:off x="888285" y="3810852"/>
            <a:ext cx="21149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HTML/CSS/SCSS/VITE</a:t>
            </a:r>
            <a:br>
              <a:rPr lang="en-US" dirty="0"/>
            </a:br>
            <a:r>
              <a:rPr lang="en-US" dirty="0"/>
              <a:t>JS/Python</a:t>
            </a:r>
            <a:br>
              <a:rPr lang="en-US" dirty="0"/>
            </a:br>
            <a:r>
              <a:rPr lang="en-US" dirty="0" err="1"/>
              <a:t>ThreeJS</a:t>
            </a:r>
            <a:r>
              <a:rPr lang="ru-RU" dirty="0"/>
              <a:t>/</a:t>
            </a:r>
            <a:r>
              <a:rPr lang="en-US" dirty="0"/>
              <a:t>ReactJS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6312423B-6008-1D08-0415-10B24C301F23}"/>
              </a:ext>
            </a:extLst>
          </p:cNvPr>
          <p:cNvSpPr/>
          <p:nvPr/>
        </p:nvSpPr>
        <p:spPr>
          <a:xfrm>
            <a:off x="3514541" y="1514291"/>
            <a:ext cx="2114917" cy="211491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FD28D2E-A859-EDA0-AF03-0F4F6201939B}"/>
              </a:ext>
            </a:extLst>
          </p:cNvPr>
          <p:cNvSpPr/>
          <p:nvPr/>
        </p:nvSpPr>
        <p:spPr>
          <a:xfrm>
            <a:off x="6066548" y="1535937"/>
            <a:ext cx="2114917" cy="2114917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2C963-7506-0A7B-6EBB-CECA53F2E7E1}"/>
              </a:ext>
            </a:extLst>
          </p:cNvPr>
          <p:cNvSpPr txBox="1"/>
          <p:nvPr/>
        </p:nvSpPr>
        <p:spPr>
          <a:xfrm>
            <a:off x="1588915" y="1145108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Павел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E3C3D-E631-FB1D-78FE-C6F05856028B}"/>
              </a:ext>
            </a:extLst>
          </p:cNvPr>
          <p:cNvSpPr txBox="1"/>
          <p:nvPr/>
        </p:nvSpPr>
        <p:spPr>
          <a:xfrm>
            <a:off x="4177499" y="1145108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Иван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E1AA5-1238-0349-CE58-12EB89565320}"/>
              </a:ext>
            </a:extLst>
          </p:cNvPr>
          <p:cNvSpPr txBox="1"/>
          <p:nvPr/>
        </p:nvSpPr>
        <p:spPr>
          <a:xfrm>
            <a:off x="6645857" y="1145108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Вячеслав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76946-D4D5-A88E-CC3A-0F161FA961C5}"/>
              </a:ext>
            </a:extLst>
          </p:cNvPr>
          <p:cNvSpPr txBox="1"/>
          <p:nvPr/>
        </p:nvSpPr>
        <p:spPr>
          <a:xfrm>
            <a:off x="3587751" y="3822926"/>
            <a:ext cx="19684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Unity</a:t>
            </a:r>
            <a:br>
              <a:rPr lang="en-US" dirty="0"/>
            </a:br>
            <a:r>
              <a:rPr lang="en-US" dirty="0"/>
              <a:t>Java/Kotlin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CA3CA8-B819-B9B3-CA48-0739FBD31EA5}"/>
              </a:ext>
            </a:extLst>
          </p:cNvPr>
          <p:cNvSpPr txBox="1"/>
          <p:nvPr/>
        </p:nvSpPr>
        <p:spPr>
          <a:xfrm>
            <a:off x="6140796" y="3703129"/>
            <a:ext cx="2231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NextJS</a:t>
            </a:r>
            <a:r>
              <a:rPr lang="en-US" dirty="0"/>
              <a:t>/</a:t>
            </a:r>
            <a:r>
              <a:rPr lang="en-US" dirty="0" err="1"/>
              <a:t>NestJS</a:t>
            </a:r>
            <a:br>
              <a:rPr lang="en-US" dirty="0"/>
            </a:br>
            <a:r>
              <a:rPr lang="en-US" dirty="0" err="1"/>
              <a:t>Wordpress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48"/>
          <p:cNvGrpSpPr/>
          <p:nvPr/>
        </p:nvGrpSpPr>
        <p:grpSpPr>
          <a:xfrm>
            <a:off x="6568867" y="1973992"/>
            <a:ext cx="321373" cy="321333"/>
            <a:chOff x="1379798" y="1723250"/>
            <a:chExt cx="397887" cy="397887"/>
          </a:xfrm>
        </p:grpSpPr>
        <p:sp>
          <p:nvSpPr>
            <p:cNvPr id="519" name="Google Shape;519;p4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48"/>
          <p:cNvGrpSpPr/>
          <p:nvPr/>
        </p:nvGrpSpPr>
        <p:grpSpPr>
          <a:xfrm>
            <a:off x="5607592" y="1978761"/>
            <a:ext cx="321356" cy="321333"/>
            <a:chOff x="864491" y="1723250"/>
            <a:chExt cx="397866" cy="397887"/>
          </a:xfrm>
        </p:grpSpPr>
        <p:sp>
          <p:nvSpPr>
            <p:cNvPr id="524" name="Google Shape;524;p4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48"/>
          <p:cNvGrpSpPr/>
          <p:nvPr/>
        </p:nvGrpSpPr>
        <p:grpSpPr>
          <a:xfrm>
            <a:off x="4074518" y="-165895"/>
            <a:ext cx="4852758" cy="3642321"/>
            <a:chOff x="4074518" y="-165895"/>
            <a:chExt cx="4852758" cy="3642321"/>
          </a:xfrm>
        </p:grpSpPr>
        <p:pic>
          <p:nvPicPr>
            <p:cNvPr id="528" name="Google Shape;528;p48"/>
            <p:cNvPicPr preferRelativeResize="0"/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 rot="-7338215" flipH="1">
              <a:off x="7712274" y="2272817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4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 rot="-5965660">
              <a:off x="4176108" y="-52059"/>
              <a:ext cx="1440067" cy="142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Прямоугольник 2"/>
          <p:cNvSpPr/>
          <p:nvPr/>
        </p:nvSpPr>
        <p:spPr>
          <a:xfrm>
            <a:off x="4297154" y="2500313"/>
            <a:ext cx="3233028" cy="78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0" name="Google Shape;510;p48"/>
          <p:cNvSpPr txBox="1">
            <a:spLocks noGrp="1"/>
          </p:cNvSpPr>
          <p:nvPr>
            <p:ph type="ctrTitle"/>
          </p:nvPr>
        </p:nvSpPr>
        <p:spPr>
          <a:xfrm>
            <a:off x="1091285" y="1336081"/>
            <a:ext cx="5308134" cy="1918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/>
              <a:t>Спасибо за  внимание</a:t>
            </a:r>
            <a:endParaRPr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B85637B2-FFD4-E023-ECD5-FB830E2C7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>
            <a:extLst>
              <a:ext uri="{FF2B5EF4-FFF2-40B4-BE49-F238E27FC236}">
                <a16:creationId xmlns:a16="http://schemas.microsoft.com/office/drawing/2014/main" id="{110B3C87-CEF1-45F1-A9BD-C7F6C0C3E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ym typeface="Poppins" panose="00000500000000000000"/>
              </a:rPr>
              <a:t>Решение поставленной задачи</a:t>
            </a:r>
            <a:endParaRPr sz="3600" dirty="0">
              <a:sym typeface="Poppins" panose="000005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CF5CD-052B-ED22-C5E7-F60A42B07CDB}"/>
              </a:ext>
            </a:extLst>
          </p:cNvPr>
          <p:cNvSpPr txBox="1"/>
          <p:nvPr/>
        </p:nvSpPr>
        <p:spPr>
          <a:xfrm>
            <a:off x="586118" y="1224485"/>
            <a:ext cx="2693773" cy="3239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80"/>
              </a:lnSpc>
            </a:pPr>
            <a:r>
              <a:rPr lang="ru-RU" dirty="0">
                <a:latin typeface=""/>
              </a:rPr>
              <a:t>Поставленная нам задача была реализована в виде веб-приложения</a:t>
            </a:r>
            <a:r>
              <a:rPr lang="en-US" dirty="0">
                <a:latin typeface=""/>
              </a:rPr>
              <a:t>.</a:t>
            </a:r>
            <a:br>
              <a:rPr lang="ru-RU" dirty="0">
                <a:latin typeface=""/>
              </a:rPr>
            </a:br>
            <a:r>
              <a:rPr lang="ru-RU" dirty="0">
                <a:latin typeface=""/>
              </a:rPr>
              <a:t>В ходе его создания мы использовали такие технологии и языки программирования как</a:t>
            </a:r>
            <a:r>
              <a:rPr lang="en-US" dirty="0">
                <a:latin typeface=""/>
              </a:rPr>
              <a:t>:</a:t>
            </a:r>
            <a:br>
              <a:rPr lang="en-US" dirty="0">
                <a:latin typeface=""/>
              </a:rPr>
            </a:br>
            <a:r>
              <a:rPr lang="en-US" dirty="0">
                <a:latin typeface=""/>
              </a:rPr>
              <a:t>1)</a:t>
            </a:r>
            <a:r>
              <a:rPr lang="en-US" dirty="0" err="1">
                <a:latin typeface=""/>
              </a:rPr>
              <a:t>NextJS</a:t>
            </a:r>
            <a:r>
              <a:rPr lang="en-US" dirty="0">
                <a:latin typeface=""/>
              </a:rPr>
              <a:t>(Frontend)</a:t>
            </a:r>
          </a:p>
          <a:p>
            <a:pPr>
              <a:lnSpc>
                <a:spcPts val="1880"/>
              </a:lnSpc>
            </a:pPr>
            <a:r>
              <a:rPr lang="en-US" dirty="0">
                <a:latin typeface=""/>
              </a:rPr>
              <a:t>2)</a:t>
            </a:r>
            <a:r>
              <a:rPr lang="en-US" dirty="0" err="1">
                <a:latin typeface=""/>
              </a:rPr>
              <a:t>NestJS</a:t>
            </a:r>
            <a:r>
              <a:rPr lang="en-US" dirty="0">
                <a:latin typeface=""/>
              </a:rPr>
              <a:t>(Backend)</a:t>
            </a:r>
          </a:p>
          <a:p>
            <a:pPr>
              <a:lnSpc>
                <a:spcPts val="1880"/>
              </a:lnSpc>
            </a:pPr>
            <a:r>
              <a:rPr lang="en-US" dirty="0">
                <a:latin typeface=""/>
              </a:rPr>
              <a:t>3)</a:t>
            </a:r>
            <a:r>
              <a:rPr lang="en-US" dirty="0" err="1">
                <a:latin typeface=""/>
              </a:rPr>
              <a:t>Ollama</a:t>
            </a:r>
            <a:r>
              <a:rPr lang="en-US" dirty="0">
                <a:latin typeface=""/>
              </a:rPr>
              <a:t>/Tesseract + Python (</a:t>
            </a:r>
            <a:r>
              <a:rPr lang="ru-RU" dirty="0">
                <a:latin typeface=""/>
              </a:rPr>
              <a:t>Работа с моделью ии для выборки данных из документов</a:t>
            </a:r>
            <a:r>
              <a:rPr lang="en-US" dirty="0">
                <a:latin typeface=""/>
              </a:rPr>
              <a:t>)</a:t>
            </a:r>
            <a:r>
              <a:rPr lang="ru-RU" dirty="0">
                <a:latin typeface="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471EE9-74F8-6B0E-A36C-0108C18D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99" y="1224485"/>
            <a:ext cx="5921997" cy="347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28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4;p30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r>
              <a:rPr lang="ru-RU" sz="3600" dirty="0"/>
              <a:t>Хронология разработки</a:t>
            </a:r>
          </a:p>
        </p:txBody>
      </p:sp>
      <p:sp>
        <p:nvSpPr>
          <p:cNvPr id="24" name="Google Shape;1076;p31"/>
          <p:cNvSpPr/>
          <p:nvPr/>
        </p:nvSpPr>
        <p:spPr>
          <a:xfrm>
            <a:off x="1336638" y="3145311"/>
            <a:ext cx="772200" cy="772200"/>
          </a:xfrm>
          <a:prstGeom prst="ellipse">
            <a:avLst/>
          </a:prstGeom>
          <a:solidFill>
            <a:srgbClr val="3A8C37"/>
          </a:solidFill>
          <a:ln>
            <a:solidFill>
              <a:srgbClr val="3B8C3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Google Shape;1077;p31"/>
          <p:cNvSpPr/>
          <p:nvPr/>
        </p:nvSpPr>
        <p:spPr>
          <a:xfrm>
            <a:off x="3594239" y="2180061"/>
            <a:ext cx="772200" cy="772200"/>
          </a:xfrm>
          <a:prstGeom prst="ellipse">
            <a:avLst/>
          </a:prstGeom>
          <a:solidFill>
            <a:srgbClr val="5FE25A"/>
          </a:solidFill>
          <a:ln>
            <a:solidFill>
              <a:srgbClr val="207F1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6" name="Google Shape;1078;p31"/>
          <p:cNvCxnSpPr>
            <a:endCxn id="24" idx="2"/>
          </p:cNvCxnSpPr>
          <p:nvPr/>
        </p:nvCxnSpPr>
        <p:spPr>
          <a:xfrm>
            <a:off x="-578240" y="2672549"/>
            <a:ext cx="1914878" cy="85886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1E432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079;p31"/>
          <p:cNvCxnSpPr>
            <a:stCxn id="24" idx="6"/>
            <a:endCxn id="25" idx="2"/>
          </p:cNvCxnSpPr>
          <p:nvPr/>
        </p:nvCxnSpPr>
        <p:spPr>
          <a:xfrm flipV="1">
            <a:off x="2108838" y="2566161"/>
            <a:ext cx="1485401" cy="9652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1E432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1080;p31"/>
          <p:cNvSpPr txBox="1"/>
          <p:nvPr/>
        </p:nvSpPr>
        <p:spPr>
          <a:xfrm>
            <a:off x="589488" y="2416161"/>
            <a:ext cx="22665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Barlow"/>
              <a:buNone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cs typeface="Barlow"/>
                <a:sym typeface="Barlow"/>
              </a:rPr>
              <a:t>Мозговой штурм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Barlow"/>
              <a:buNone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cs typeface="Barlow"/>
                <a:sym typeface="Barlow"/>
              </a:rPr>
              <a:t>кейса</a:t>
            </a:r>
          </a:p>
        </p:txBody>
      </p:sp>
      <p:sp>
        <p:nvSpPr>
          <p:cNvPr id="29" name="Google Shape;1081;p31"/>
          <p:cNvSpPr txBox="1"/>
          <p:nvPr/>
        </p:nvSpPr>
        <p:spPr>
          <a:xfrm>
            <a:off x="3062300" y="1682061"/>
            <a:ext cx="1836077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212121"/>
              </a:buClr>
              <a:buNone/>
              <a:defRPr/>
            </a:pPr>
            <a:r>
              <a:rPr lang="ru-RU" sz="1400" dirty="0">
                <a:solidFill>
                  <a:srgbClr val="212121"/>
                </a:solidFill>
                <a:latin typeface="+mj-lt"/>
              </a:rPr>
              <a:t>Разработка</a:t>
            </a:r>
            <a:br>
              <a:rPr lang="ru-RU" sz="1400" dirty="0">
                <a:solidFill>
                  <a:srgbClr val="212121"/>
                </a:solidFill>
                <a:latin typeface="+mj-lt"/>
              </a:rPr>
            </a:br>
            <a:r>
              <a:rPr lang="en-US" sz="1400" dirty="0">
                <a:solidFill>
                  <a:srgbClr val="212121"/>
                </a:solidFill>
                <a:latin typeface="+mj-lt"/>
              </a:rPr>
              <a:t>Backend</a:t>
            </a:r>
            <a:r>
              <a:rPr lang="ru-RU" sz="1400" dirty="0">
                <a:solidFill>
                  <a:srgbClr val="212121"/>
                </a:solidFill>
                <a:latin typeface="+mj-lt"/>
              </a:rPr>
              <a:t> и </a:t>
            </a:r>
            <a:r>
              <a:rPr lang="en-US" sz="1400" dirty="0">
                <a:solidFill>
                  <a:srgbClr val="212121"/>
                </a:solidFill>
                <a:latin typeface="+mj-lt"/>
              </a:rPr>
              <a:t>Frontend</a:t>
            </a:r>
            <a:endParaRPr lang="ru-RU" sz="1400" dirty="0">
              <a:solidFill>
                <a:srgbClr val="212121"/>
              </a:solidFill>
              <a:latin typeface="+mj-lt"/>
            </a:endParaRPr>
          </a:p>
        </p:txBody>
      </p:sp>
      <p:cxnSp>
        <p:nvCxnSpPr>
          <p:cNvPr id="30" name="Google Shape;1082;p31"/>
          <p:cNvCxnSpPr>
            <a:stCxn id="25" idx="6"/>
            <a:endCxn id="31" idx="2"/>
          </p:cNvCxnSpPr>
          <p:nvPr/>
        </p:nvCxnSpPr>
        <p:spPr>
          <a:xfrm>
            <a:off x="4366439" y="2566161"/>
            <a:ext cx="1381150" cy="80988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1E432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1083;p31"/>
          <p:cNvSpPr/>
          <p:nvPr/>
        </p:nvSpPr>
        <p:spPr>
          <a:xfrm>
            <a:off x="5747589" y="2989948"/>
            <a:ext cx="772200" cy="772200"/>
          </a:xfrm>
          <a:prstGeom prst="ellipse">
            <a:avLst/>
          </a:prstGeom>
          <a:solidFill>
            <a:srgbClr val="3A8C37"/>
          </a:solidFill>
          <a:ln>
            <a:solidFill>
              <a:srgbClr val="3B8C38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Tx/>
              <a:buFontTx/>
              <a:buNone/>
            </a:pPr>
            <a:r>
              <a:rPr lang="en-GB" sz="2300" dirty="0">
                <a:solidFill>
                  <a:sysClr val="windowText" lastClr="000000"/>
                </a:solidFill>
              </a:rPr>
              <a:t>3</a:t>
            </a:r>
            <a:endParaRPr sz="230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Google Shape;1084;p31"/>
          <p:cNvCxnSpPr>
            <a:stCxn id="31" idx="6"/>
          </p:cNvCxnSpPr>
          <p:nvPr/>
        </p:nvCxnSpPr>
        <p:spPr>
          <a:xfrm flipV="1">
            <a:off x="6519789" y="2627458"/>
            <a:ext cx="904017" cy="74859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1E432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085;p31"/>
          <p:cNvSpPr/>
          <p:nvPr/>
        </p:nvSpPr>
        <p:spPr>
          <a:xfrm>
            <a:off x="7423806" y="2180061"/>
            <a:ext cx="772200" cy="772200"/>
          </a:xfrm>
          <a:prstGeom prst="ellipse">
            <a:avLst/>
          </a:prstGeom>
          <a:solidFill>
            <a:srgbClr val="5FE25A"/>
          </a:solidFill>
          <a:ln>
            <a:solidFill>
              <a:srgbClr val="207F1D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Tx/>
              <a:buFontTx/>
              <a:buNone/>
            </a:pPr>
            <a:r>
              <a:rPr lang="en-GB" sz="2100" dirty="0">
                <a:solidFill>
                  <a:sysClr val="windowText" lastClr="000000"/>
                </a:solidFill>
              </a:rPr>
              <a:t>4</a:t>
            </a:r>
            <a:endParaRPr sz="2100" dirty="0">
              <a:solidFill>
                <a:sysClr val="windowText" lastClr="000000"/>
              </a:solidFill>
            </a:endParaRPr>
          </a:p>
        </p:txBody>
      </p:sp>
      <p:sp>
        <p:nvSpPr>
          <p:cNvPr id="34" name="Google Shape;1086;p31"/>
          <p:cNvSpPr txBox="1"/>
          <p:nvPr/>
        </p:nvSpPr>
        <p:spPr>
          <a:xfrm>
            <a:off x="5245387" y="3823445"/>
            <a:ext cx="177660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Разработка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</a:b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модели ии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Google Shape;1087;p31"/>
          <p:cNvSpPr txBox="1"/>
          <p:nvPr/>
        </p:nvSpPr>
        <p:spPr>
          <a:xfrm>
            <a:off x="6758415" y="1478112"/>
            <a:ext cx="210298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Объединение всех трех частей проекта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720000" y="4936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Чем наш проект помогает</a:t>
            </a:r>
            <a:endParaRPr sz="36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318" name="Google Shape;318;p35"/>
          <p:cNvGrpSpPr/>
          <p:nvPr/>
        </p:nvGrpSpPr>
        <p:grpSpPr>
          <a:xfrm>
            <a:off x="1152986" y="1667443"/>
            <a:ext cx="330501" cy="330489"/>
            <a:chOff x="719963" y="1193944"/>
            <a:chExt cx="402167" cy="402153"/>
          </a:xfrm>
        </p:grpSpPr>
        <p:sp>
          <p:nvSpPr>
            <p:cNvPr id="319" name="Google Shape;319;p35"/>
            <p:cNvSpPr/>
            <p:nvPr/>
          </p:nvSpPr>
          <p:spPr>
            <a:xfrm>
              <a:off x="816815" y="1340439"/>
              <a:ext cx="40998" cy="45005"/>
            </a:xfrm>
            <a:custGeom>
              <a:avLst/>
              <a:gdLst/>
              <a:ahLst/>
              <a:cxnLst/>
              <a:rect l="l" t="t" r="r" b="b"/>
              <a:pathLst>
                <a:path w="61191" h="67171" extrusionOk="0">
                  <a:moveTo>
                    <a:pt x="35869" y="67172"/>
                  </a:moveTo>
                  <a:cubicBezTo>
                    <a:pt x="40796" y="51346"/>
                    <a:pt x="49588" y="36574"/>
                    <a:pt x="61191" y="24618"/>
                  </a:cubicBezTo>
                  <a:lnTo>
                    <a:pt x="36574" y="0"/>
                  </a:lnTo>
                  <a:cubicBezTo>
                    <a:pt x="18285" y="18285"/>
                    <a:pt x="5628" y="41144"/>
                    <a:pt x="0" y="65766"/>
                  </a:cubicBezTo>
                  <a:cubicBezTo>
                    <a:pt x="4570" y="65413"/>
                    <a:pt x="9140" y="65061"/>
                    <a:pt x="13715" y="65061"/>
                  </a:cubicBezTo>
                  <a:cubicBezTo>
                    <a:pt x="21101" y="65061"/>
                    <a:pt x="28482" y="65766"/>
                    <a:pt x="35869" y="671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1038823" y="1193944"/>
              <a:ext cx="83306" cy="83306"/>
            </a:xfrm>
            <a:custGeom>
              <a:avLst/>
              <a:gdLst/>
              <a:ahLst/>
              <a:cxnLst/>
              <a:rect l="l" t="t" r="r" b="b"/>
              <a:pathLst>
                <a:path w="124338" h="124338" extrusionOk="0">
                  <a:moveTo>
                    <a:pt x="0" y="24869"/>
                  </a:moveTo>
                  <a:lnTo>
                    <a:pt x="24869" y="49734"/>
                  </a:lnTo>
                  <a:lnTo>
                    <a:pt x="0" y="74604"/>
                  </a:lnTo>
                  <a:lnTo>
                    <a:pt x="49734" y="124338"/>
                  </a:lnTo>
                  <a:lnTo>
                    <a:pt x="74604" y="99469"/>
                  </a:lnTo>
                  <a:lnTo>
                    <a:pt x="99469" y="124338"/>
                  </a:lnTo>
                  <a:lnTo>
                    <a:pt x="124338" y="99469"/>
                  </a:lnTo>
                  <a:lnTo>
                    <a:pt x="24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887286" y="1243933"/>
              <a:ext cx="184843" cy="184843"/>
            </a:xfrm>
            <a:custGeom>
              <a:avLst/>
              <a:gdLst/>
              <a:ahLst/>
              <a:cxnLst/>
              <a:rect l="l" t="t" r="r" b="b"/>
              <a:pathLst>
                <a:path w="275885" h="275885" extrusionOk="0">
                  <a:moveTo>
                    <a:pt x="49734" y="275885"/>
                  </a:moveTo>
                  <a:lnTo>
                    <a:pt x="74604" y="251021"/>
                  </a:lnTo>
                  <a:lnTo>
                    <a:pt x="99469" y="275885"/>
                  </a:lnTo>
                  <a:lnTo>
                    <a:pt x="275885" y="99469"/>
                  </a:lnTo>
                  <a:lnTo>
                    <a:pt x="176417" y="0"/>
                  </a:lnTo>
                  <a:lnTo>
                    <a:pt x="124338" y="52079"/>
                  </a:lnTo>
                  <a:lnTo>
                    <a:pt x="174072" y="101813"/>
                  </a:lnTo>
                  <a:lnTo>
                    <a:pt x="149203" y="126683"/>
                  </a:lnTo>
                  <a:lnTo>
                    <a:pt x="99469" y="76944"/>
                  </a:lnTo>
                  <a:lnTo>
                    <a:pt x="74599" y="101813"/>
                  </a:lnTo>
                  <a:lnTo>
                    <a:pt x="124338" y="151547"/>
                  </a:lnTo>
                  <a:lnTo>
                    <a:pt x="99469" y="176417"/>
                  </a:lnTo>
                  <a:lnTo>
                    <a:pt x="49734" y="126683"/>
                  </a:lnTo>
                  <a:lnTo>
                    <a:pt x="0" y="176417"/>
                  </a:lnTo>
                  <a:lnTo>
                    <a:pt x="24869" y="201282"/>
                  </a:lnTo>
                  <a:lnTo>
                    <a:pt x="0" y="226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719963" y="1384507"/>
              <a:ext cx="212062" cy="211590"/>
            </a:xfrm>
            <a:custGeom>
              <a:avLst/>
              <a:gdLst/>
              <a:ahLst/>
              <a:cxnLst/>
              <a:rect l="l" t="t" r="r" b="b"/>
              <a:pathLst>
                <a:path w="316511" h="315806" extrusionOk="0">
                  <a:moveTo>
                    <a:pt x="158256" y="315807"/>
                  </a:moveTo>
                  <a:cubicBezTo>
                    <a:pt x="245471" y="315807"/>
                    <a:pt x="316512" y="244765"/>
                    <a:pt x="316512" y="157551"/>
                  </a:cubicBezTo>
                  <a:cubicBezTo>
                    <a:pt x="316512" y="148406"/>
                    <a:pt x="315454" y="139262"/>
                    <a:pt x="313696" y="130117"/>
                  </a:cubicBezTo>
                  <a:lnTo>
                    <a:pt x="262001" y="78423"/>
                  </a:lnTo>
                  <a:lnTo>
                    <a:pt x="175135" y="165637"/>
                  </a:lnTo>
                  <a:lnTo>
                    <a:pt x="150169" y="140672"/>
                  </a:lnTo>
                  <a:lnTo>
                    <a:pt x="237384" y="53805"/>
                  </a:lnTo>
                  <a:lnTo>
                    <a:pt x="185690" y="2111"/>
                  </a:lnTo>
                  <a:cubicBezTo>
                    <a:pt x="183927" y="1758"/>
                    <a:pt x="182168" y="1406"/>
                    <a:pt x="180410" y="1406"/>
                  </a:cubicBezTo>
                  <a:cubicBezTo>
                    <a:pt x="177246" y="10903"/>
                    <a:pt x="175840" y="21101"/>
                    <a:pt x="175840" y="31299"/>
                  </a:cubicBezTo>
                  <a:lnTo>
                    <a:pt x="175840" y="52047"/>
                  </a:lnTo>
                  <a:lnTo>
                    <a:pt x="140672" y="52047"/>
                  </a:lnTo>
                  <a:lnTo>
                    <a:pt x="140672" y="31299"/>
                  </a:lnTo>
                  <a:cubicBezTo>
                    <a:pt x="140672" y="20748"/>
                    <a:pt x="142078" y="10198"/>
                    <a:pt x="144541" y="0"/>
                  </a:cubicBezTo>
                  <a:cubicBezTo>
                    <a:pt x="63655" y="7029"/>
                    <a:pt x="0" y="74906"/>
                    <a:pt x="0" y="157551"/>
                  </a:cubicBezTo>
                  <a:cubicBezTo>
                    <a:pt x="0" y="244765"/>
                    <a:pt x="71041" y="315807"/>
                    <a:pt x="158256" y="3158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3" name="Google Shape;879;p50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20380426">
            <a:off x="4743159" y="4195993"/>
            <a:ext cx="2199324" cy="13797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Счетверенная стрелка 2"/>
          <p:cNvSpPr/>
          <p:nvPr/>
        </p:nvSpPr>
        <p:spPr>
          <a:xfrm rot="1659402">
            <a:off x="-476794" y="4539821"/>
            <a:ext cx="1208599" cy="1168003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четверенная стрелка 25"/>
          <p:cNvSpPr/>
          <p:nvPr/>
        </p:nvSpPr>
        <p:spPr>
          <a:xfrm rot="8231031">
            <a:off x="-450699" y="-472289"/>
            <a:ext cx="1208599" cy="1168003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7A119-CA98-59AB-607A-961FEAB81664}"/>
              </a:ext>
            </a:extLst>
          </p:cNvPr>
          <p:cNvSpPr txBox="1"/>
          <p:nvPr/>
        </p:nvSpPr>
        <p:spPr>
          <a:xfrm>
            <a:off x="598676" y="1452257"/>
            <a:ext cx="7271014" cy="314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  <a:buNone/>
            </a:pPr>
            <a:r>
              <a:rPr lang="ru-RU" dirty="0"/>
              <a:t>Мы освобождаем сотрудников судов и судей от </a:t>
            </a:r>
            <a:r>
              <a:rPr lang="ru-RU" b="1" dirty="0"/>
              <a:t>рутинного анализа судебных заявлений</a:t>
            </a:r>
            <a:r>
              <a:rPr lang="ru-RU" dirty="0"/>
              <a:t>, давая им больше времени и возможностей для </a:t>
            </a:r>
            <a:r>
              <a:rPr lang="ru-RU" b="1" dirty="0"/>
              <a:t>реальной помощи гражданам</a:t>
            </a:r>
            <a:r>
              <a:rPr lang="ru-RU" dirty="0"/>
              <a:t>.</a:t>
            </a:r>
          </a:p>
          <a:p>
            <a:pPr>
              <a:lnSpc>
                <a:spcPts val="1980"/>
              </a:lnSpc>
              <a:buNone/>
            </a:pPr>
            <a:r>
              <a:rPr lang="ru-RU" b="1" dirty="0"/>
              <a:t>Также</a:t>
            </a:r>
            <a:r>
              <a:rPr lang="en-US" b="1" dirty="0"/>
              <a:t>:</a:t>
            </a:r>
            <a:endParaRPr lang="ru-RU" b="1" dirty="0"/>
          </a:p>
          <a:p>
            <a:pPr>
              <a:lnSpc>
                <a:spcPts val="1980"/>
              </a:lnSpc>
            </a:pPr>
            <a:r>
              <a:rPr lang="ru-RU" dirty="0"/>
              <a:t>✅ </a:t>
            </a:r>
            <a:r>
              <a:rPr lang="ru-RU" b="1" dirty="0"/>
              <a:t>Автоматизируем обработку документов</a:t>
            </a:r>
            <a:r>
              <a:rPr lang="ru-RU" dirty="0"/>
              <a:t> – больше никакой монотонной бумажной волокиты.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/>
              <a:t>Экономим бюджет</a:t>
            </a:r>
            <a:r>
              <a:rPr lang="ru-RU" dirty="0"/>
              <a:t> – сокращаем затраты на зарплаты </a:t>
            </a:r>
            <a:r>
              <a:rPr lang="ru-RU" b="1" dirty="0"/>
              <a:t>секретарям судебного заседания</a:t>
            </a:r>
            <a:r>
              <a:rPr lang="ru-RU" dirty="0"/>
              <a:t> (в Амурской области – </a:t>
            </a:r>
            <a:r>
              <a:rPr lang="ru-RU" b="1" dirty="0"/>
              <a:t>40 000 – 65 000 ₽/</a:t>
            </a:r>
            <a:r>
              <a:rPr lang="ru-RU" b="1" dirty="0" err="1"/>
              <a:t>мес</a:t>
            </a:r>
            <a:r>
              <a:rPr lang="ru-RU" dirty="0"/>
              <a:t> на каждого сотрудника).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/>
              <a:t>Ускоряем процессы</a:t>
            </a:r>
            <a:r>
              <a:rPr lang="ru-RU" dirty="0"/>
              <a:t> – мгновенный поиск, анализ и систематизация данных.</a:t>
            </a:r>
            <a:br>
              <a:rPr lang="ru-RU" dirty="0"/>
            </a:br>
            <a:r>
              <a:rPr lang="ru-RU" dirty="0"/>
              <a:t>✅ </a:t>
            </a:r>
            <a:r>
              <a:rPr lang="ru-RU" b="1" dirty="0"/>
              <a:t>Снижаем нагрузку на судей</a:t>
            </a:r>
            <a:r>
              <a:rPr lang="ru-RU" dirty="0"/>
              <a:t> – они могут сосредоточиться на </a:t>
            </a:r>
            <a:r>
              <a:rPr lang="ru-RU" b="1" dirty="0"/>
              <a:t>принятии решений</a:t>
            </a:r>
            <a:r>
              <a:rPr lang="ru-RU" dirty="0"/>
              <a:t>, а не на технической работе.</a:t>
            </a:r>
          </a:p>
          <a:p>
            <a:pPr marL="342900" indent="-342900">
              <a:lnSpc>
                <a:spcPts val="1980"/>
              </a:lnSpc>
              <a:buAutoNum type="arabicParenR"/>
            </a:pP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Преимущества нашего решения</a:t>
            </a:r>
            <a:endParaRPr sz="36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318" name="Google Shape;318;p35"/>
          <p:cNvGrpSpPr/>
          <p:nvPr/>
        </p:nvGrpSpPr>
        <p:grpSpPr>
          <a:xfrm>
            <a:off x="1210341" y="2052500"/>
            <a:ext cx="330501" cy="330489"/>
            <a:chOff x="719963" y="1193944"/>
            <a:chExt cx="402167" cy="402153"/>
          </a:xfrm>
        </p:grpSpPr>
        <p:sp>
          <p:nvSpPr>
            <p:cNvPr id="319" name="Google Shape;319;p35"/>
            <p:cNvSpPr/>
            <p:nvPr/>
          </p:nvSpPr>
          <p:spPr>
            <a:xfrm>
              <a:off x="816815" y="1340439"/>
              <a:ext cx="40998" cy="45005"/>
            </a:xfrm>
            <a:custGeom>
              <a:avLst/>
              <a:gdLst/>
              <a:ahLst/>
              <a:cxnLst/>
              <a:rect l="l" t="t" r="r" b="b"/>
              <a:pathLst>
                <a:path w="61191" h="67171" extrusionOk="0">
                  <a:moveTo>
                    <a:pt x="35869" y="67172"/>
                  </a:moveTo>
                  <a:cubicBezTo>
                    <a:pt x="40796" y="51346"/>
                    <a:pt x="49588" y="36574"/>
                    <a:pt x="61191" y="24618"/>
                  </a:cubicBezTo>
                  <a:lnTo>
                    <a:pt x="36574" y="0"/>
                  </a:lnTo>
                  <a:cubicBezTo>
                    <a:pt x="18285" y="18285"/>
                    <a:pt x="5628" y="41144"/>
                    <a:pt x="0" y="65766"/>
                  </a:cubicBezTo>
                  <a:cubicBezTo>
                    <a:pt x="4570" y="65413"/>
                    <a:pt x="9140" y="65061"/>
                    <a:pt x="13715" y="65061"/>
                  </a:cubicBezTo>
                  <a:cubicBezTo>
                    <a:pt x="21101" y="65061"/>
                    <a:pt x="28482" y="65766"/>
                    <a:pt x="35869" y="671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1038823" y="1193944"/>
              <a:ext cx="83306" cy="83306"/>
            </a:xfrm>
            <a:custGeom>
              <a:avLst/>
              <a:gdLst/>
              <a:ahLst/>
              <a:cxnLst/>
              <a:rect l="l" t="t" r="r" b="b"/>
              <a:pathLst>
                <a:path w="124338" h="124338" extrusionOk="0">
                  <a:moveTo>
                    <a:pt x="0" y="24869"/>
                  </a:moveTo>
                  <a:lnTo>
                    <a:pt x="24869" y="49734"/>
                  </a:lnTo>
                  <a:lnTo>
                    <a:pt x="0" y="74604"/>
                  </a:lnTo>
                  <a:lnTo>
                    <a:pt x="49734" y="124338"/>
                  </a:lnTo>
                  <a:lnTo>
                    <a:pt x="74604" y="99469"/>
                  </a:lnTo>
                  <a:lnTo>
                    <a:pt x="99469" y="124338"/>
                  </a:lnTo>
                  <a:lnTo>
                    <a:pt x="124338" y="99469"/>
                  </a:lnTo>
                  <a:lnTo>
                    <a:pt x="24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887286" y="1243933"/>
              <a:ext cx="184843" cy="184843"/>
            </a:xfrm>
            <a:custGeom>
              <a:avLst/>
              <a:gdLst/>
              <a:ahLst/>
              <a:cxnLst/>
              <a:rect l="l" t="t" r="r" b="b"/>
              <a:pathLst>
                <a:path w="275885" h="275885" extrusionOk="0">
                  <a:moveTo>
                    <a:pt x="49734" y="275885"/>
                  </a:moveTo>
                  <a:lnTo>
                    <a:pt x="74604" y="251021"/>
                  </a:lnTo>
                  <a:lnTo>
                    <a:pt x="99469" y="275885"/>
                  </a:lnTo>
                  <a:lnTo>
                    <a:pt x="275885" y="99469"/>
                  </a:lnTo>
                  <a:lnTo>
                    <a:pt x="176417" y="0"/>
                  </a:lnTo>
                  <a:lnTo>
                    <a:pt x="124338" y="52079"/>
                  </a:lnTo>
                  <a:lnTo>
                    <a:pt x="174072" y="101813"/>
                  </a:lnTo>
                  <a:lnTo>
                    <a:pt x="149203" y="126683"/>
                  </a:lnTo>
                  <a:lnTo>
                    <a:pt x="99469" y="76944"/>
                  </a:lnTo>
                  <a:lnTo>
                    <a:pt x="74599" y="101813"/>
                  </a:lnTo>
                  <a:lnTo>
                    <a:pt x="124338" y="151547"/>
                  </a:lnTo>
                  <a:lnTo>
                    <a:pt x="99469" y="176417"/>
                  </a:lnTo>
                  <a:lnTo>
                    <a:pt x="49734" y="126683"/>
                  </a:lnTo>
                  <a:lnTo>
                    <a:pt x="0" y="176417"/>
                  </a:lnTo>
                  <a:lnTo>
                    <a:pt x="24869" y="201282"/>
                  </a:lnTo>
                  <a:lnTo>
                    <a:pt x="0" y="226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719963" y="1384507"/>
              <a:ext cx="212062" cy="211590"/>
            </a:xfrm>
            <a:custGeom>
              <a:avLst/>
              <a:gdLst/>
              <a:ahLst/>
              <a:cxnLst/>
              <a:rect l="l" t="t" r="r" b="b"/>
              <a:pathLst>
                <a:path w="316511" h="315806" extrusionOk="0">
                  <a:moveTo>
                    <a:pt x="158256" y="315807"/>
                  </a:moveTo>
                  <a:cubicBezTo>
                    <a:pt x="245471" y="315807"/>
                    <a:pt x="316512" y="244765"/>
                    <a:pt x="316512" y="157551"/>
                  </a:cubicBezTo>
                  <a:cubicBezTo>
                    <a:pt x="316512" y="148406"/>
                    <a:pt x="315454" y="139262"/>
                    <a:pt x="313696" y="130117"/>
                  </a:cubicBezTo>
                  <a:lnTo>
                    <a:pt x="262001" y="78423"/>
                  </a:lnTo>
                  <a:lnTo>
                    <a:pt x="175135" y="165637"/>
                  </a:lnTo>
                  <a:lnTo>
                    <a:pt x="150169" y="140672"/>
                  </a:lnTo>
                  <a:lnTo>
                    <a:pt x="237384" y="53805"/>
                  </a:lnTo>
                  <a:lnTo>
                    <a:pt x="185690" y="2111"/>
                  </a:lnTo>
                  <a:cubicBezTo>
                    <a:pt x="183927" y="1758"/>
                    <a:pt x="182168" y="1406"/>
                    <a:pt x="180410" y="1406"/>
                  </a:cubicBezTo>
                  <a:cubicBezTo>
                    <a:pt x="177246" y="10903"/>
                    <a:pt x="175840" y="21101"/>
                    <a:pt x="175840" y="31299"/>
                  </a:cubicBezTo>
                  <a:lnTo>
                    <a:pt x="175840" y="52047"/>
                  </a:lnTo>
                  <a:lnTo>
                    <a:pt x="140672" y="52047"/>
                  </a:lnTo>
                  <a:lnTo>
                    <a:pt x="140672" y="31299"/>
                  </a:lnTo>
                  <a:cubicBezTo>
                    <a:pt x="140672" y="20748"/>
                    <a:pt x="142078" y="10198"/>
                    <a:pt x="144541" y="0"/>
                  </a:cubicBezTo>
                  <a:cubicBezTo>
                    <a:pt x="63655" y="7029"/>
                    <a:pt x="0" y="74906"/>
                    <a:pt x="0" y="157551"/>
                  </a:cubicBezTo>
                  <a:cubicBezTo>
                    <a:pt x="0" y="244765"/>
                    <a:pt x="71041" y="315807"/>
                    <a:pt x="158256" y="3158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" name="Google Shape;1156;p35"/>
          <p:cNvSpPr txBox="1"/>
          <p:nvPr/>
        </p:nvSpPr>
        <p:spPr>
          <a:xfrm>
            <a:off x="3313650" y="3646287"/>
            <a:ext cx="25167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ru-RU" sz="1900" dirty="0">
                <a:latin typeface="Roboto"/>
                <a:ea typeface="Roboto"/>
                <a:cs typeface="Roboto"/>
                <a:sym typeface="Roboto"/>
              </a:rPr>
              <a:t>Высокий </a:t>
            </a:r>
            <a:br>
              <a:rPr lang="ru-RU" sz="19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900" dirty="0">
                <a:latin typeface="Roboto"/>
                <a:ea typeface="Roboto"/>
                <a:cs typeface="Roboto"/>
                <a:sym typeface="Roboto"/>
              </a:rPr>
              <a:t>уровень</a:t>
            </a:r>
            <a:br>
              <a:rPr lang="ru-RU" sz="1900" dirty="0">
                <a:latin typeface="Roboto"/>
                <a:ea typeface="Roboto"/>
                <a:cs typeface="Roboto"/>
                <a:sym typeface="Roboto"/>
              </a:rPr>
            </a:br>
            <a:r>
              <a:rPr lang="ru-RU" sz="1900" dirty="0">
                <a:latin typeface="Roboto"/>
                <a:ea typeface="Roboto"/>
                <a:cs typeface="Roboto"/>
                <a:sym typeface="Roboto"/>
              </a:rPr>
              <a:t>безопасности</a:t>
            </a:r>
          </a:p>
        </p:txBody>
      </p:sp>
      <p:sp>
        <p:nvSpPr>
          <p:cNvPr id="53" name="Google Shape;1157;p35"/>
          <p:cNvSpPr/>
          <p:nvPr/>
        </p:nvSpPr>
        <p:spPr>
          <a:xfrm>
            <a:off x="1625064" y="1897607"/>
            <a:ext cx="772200" cy="772200"/>
          </a:xfrm>
          <a:prstGeom prst="ellipse">
            <a:avLst/>
          </a:prstGeom>
          <a:solidFill>
            <a:srgbClr val="3A8C37"/>
          </a:solidFill>
          <a:ln>
            <a:solidFill>
              <a:srgbClr val="3B8C38"/>
            </a:solidFill>
          </a:ln>
          <a:effectLst>
            <a:glow rad="622300">
              <a:schemeClr val="accent1"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Tx/>
              <a:buFontTx/>
              <a:buNone/>
            </a:pPr>
            <a:endParaRPr sz="2300">
              <a:solidFill>
                <a:sysClr val="windowText" lastClr="000000"/>
              </a:solidFill>
            </a:endParaRPr>
          </a:p>
        </p:txBody>
      </p:sp>
      <p:sp>
        <p:nvSpPr>
          <p:cNvPr id="55" name="Google Shape;1161;p35"/>
          <p:cNvSpPr txBox="1"/>
          <p:nvPr/>
        </p:nvSpPr>
        <p:spPr>
          <a:xfrm>
            <a:off x="5558320" y="2876888"/>
            <a:ext cx="2741700" cy="50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ru-RU" sz="1900" dirty="0">
                <a:latin typeface="Roboto"/>
                <a:ea typeface="Roboto"/>
                <a:cs typeface="Roboto"/>
                <a:sym typeface="Roboto"/>
              </a:rPr>
              <a:t>Хорошая точность прогнозов</a:t>
            </a:r>
          </a:p>
        </p:txBody>
      </p:sp>
      <p:sp>
        <p:nvSpPr>
          <p:cNvPr id="56" name="Google Shape;1162;p35"/>
          <p:cNvSpPr txBox="1"/>
          <p:nvPr/>
        </p:nvSpPr>
        <p:spPr>
          <a:xfrm>
            <a:off x="633974" y="2816649"/>
            <a:ext cx="27417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ru-RU" sz="1900" dirty="0">
                <a:latin typeface="Roboto"/>
                <a:ea typeface="Roboto"/>
                <a:cs typeface="Roboto"/>
                <a:sym typeface="Roboto"/>
              </a:rPr>
              <a:t>Удобность </a:t>
            </a:r>
          </a:p>
          <a:p>
            <a:pPr algn="ctr"/>
            <a:r>
              <a:rPr lang="ru-RU" sz="1900" dirty="0">
                <a:latin typeface="Roboto"/>
                <a:ea typeface="Roboto"/>
                <a:cs typeface="Roboto"/>
                <a:sym typeface="Roboto"/>
              </a:rPr>
              <a:t>интерфейса</a:t>
            </a:r>
          </a:p>
        </p:txBody>
      </p:sp>
      <p:sp>
        <p:nvSpPr>
          <p:cNvPr id="58" name="Google Shape;1160;p35"/>
          <p:cNvSpPr txBox="1"/>
          <p:nvPr/>
        </p:nvSpPr>
        <p:spPr>
          <a:xfrm>
            <a:off x="1675387" y="1946247"/>
            <a:ext cx="678900" cy="6996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Quicksand"/>
              <a:buNone/>
              <a:defRPr/>
            </a:pPr>
            <a:r>
              <a:rPr lang="ru-RU" dirty="0">
                <a:solidFill>
                  <a:schemeClr val="bg1"/>
                </a:solidFill>
              </a:rPr>
              <a:t>1</a:t>
            </a:r>
            <a:endParaRPr kumimoji="0" lang="en-GB" sz="3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Quicksand"/>
            </a:endParaRPr>
          </a:p>
        </p:txBody>
      </p:sp>
      <p:sp>
        <p:nvSpPr>
          <p:cNvPr id="17" name="Google Shape;1157;p35"/>
          <p:cNvSpPr/>
          <p:nvPr/>
        </p:nvSpPr>
        <p:spPr>
          <a:xfrm>
            <a:off x="4189120" y="2631437"/>
            <a:ext cx="772200" cy="772200"/>
          </a:xfrm>
          <a:prstGeom prst="ellipse">
            <a:avLst/>
          </a:prstGeom>
          <a:solidFill>
            <a:srgbClr val="3A8C37"/>
          </a:solidFill>
          <a:ln>
            <a:solidFill>
              <a:srgbClr val="3B8C38"/>
            </a:solidFill>
          </a:ln>
          <a:effectLst>
            <a:glow rad="622300">
              <a:schemeClr val="accent1"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Tx/>
              <a:buFontTx/>
              <a:buNone/>
            </a:pPr>
            <a:endParaRPr sz="2300">
              <a:solidFill>
                <a:sysClr val="windowText" lastClr="000000"/>
              </a:solidFill>
            </a:endParaRPr>
          </a:p>
        </p:txBody>
      </p:sp>
      <p:sp>
        <p:nvSpPr>
          <p:cNvPr id="18" name="Google Shape;1157;p35"/>
          <p:cNvSpPr/>
          <p:nvPr/>
        </p:nvSpPr>
        <p:spPr>
          <a:xfrm>
            <a:off x="6630534" y="1895537"/>
            <a:ext cx="772200" cy="772200"/>
          </a:xfrm>
          <a:prstGeom prst="ellipse">
            <a:avLst/>
          </a:prstGeom>
          <a:solidFill>
            <a:srgbClr val="3A8C37"/>
          </a:solidFill>
          <a:ln>
            <a:solidFill>
              <a:srgbClr val="3B8C38"/>
            </a:solidFill>
          </a:ln>
          <a:effectLst>
            <a:glow rad="622300">
              <a:schemeClr val="accent1"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Tx/>
              <a:buFontTx/>
              <a:buNone/>
            </a:pPr>
            <a:endParaRPr sz="2300">
              <a:solidFill>
                <a:sysClr val="windowText" lastClr="000000"/>
              </a:solidFill>
            </a:endParaRPr>
          </a:p>
        </p:txBody>
      </p:sp>
      <p:sp>
        <p:nvSpPr>
          <p:cNvPr id="54" name="Google Shape;1160;p35"/>
          <p:cNvSpPr txBox="1"/>
          <p:nvPr/>
        </p:nvSpPr>
        <p:spPr>
          <a:xfrm>
            <a:off x="4232550" y="2694264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Quicksand"/>
              <a:buNone/>
              <a:defRPr/>
            </a:pPr>
            <a:r>
              <a:rPr kumimoji="0" lang="en-GB" sz="3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Quicksand"/>
                <a:sym typeface="Quicksand"/>
              </a:rPr>
              <a:t>3</a:t>
            </a:r>
          </a:p>
        </p:txBody>
      </p:sp>
      <p:sp>
        <p:nvSpPr>
          <p:cNvPr id="20" name="Google Shape;1160;p35"/>
          <p:cNvSpPr txBox="1"/>
          <p:nvPr/>
        </p:nvSpPr>
        <p:spPr>
          <a:xfrm>
            <a:off x="6677184" y="1931837"/>
            <a:ext cx="6789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icksand"/>
              <a:buNone/>
              <a:defRPr sz="3000" b="1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000"/>
              <a:buFont typeface="Quicksand"/>
              <a:buNone/>
              <a:defRPr/>
            </a:pPr>
            <a:r>
              <a:rPr lang="ru-RU" dirty="0">
                <a:solidFill>
                  <a:schemeClr val="bg1"/>
                </a:solidFill>
              </a:rPr>
              <a:t>2</a:t>
            </a:r>
            <a:endParaRPr kumimoji="0" lang="en-GB" sz="3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648" y="205458"/>
            <a:ext cx="4009200" cy="585374"/>
          </a:xfrm>
        </p:spPr>
        <p:txBody>
          <a:bodyPr/>
          <a:lstStyle/>
          <a:p>
            <a:r>
              <a:rPr lang="ru-RU" altLang="en-US" dirty="0"/>
              <a:t> Результат выборки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CF969-D911-8A47-B52D-88A0A2974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81" y="930359"/>
            <a:ext cx="7574572" cy="30155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4DC40DD3-00E4-7C80-0C65-46E3FE1B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4;p30">
            <a:extLst>
              <a:ext uri="{FF2B5EF4-FFF2-40B4-BE49-F238E27FC236}">
                <a16:creationId xmlns:a16="http://schemas.microsoft.com/office/drawing/2014/main" id="{3F0C4D3B-C25F-21C4-0982-8922017D9BA4}"/>
              </a:ext>
            </a:extLst>
          </p:cNvPr>
          <p:cNvSpPr txBox="1"/>
          <p:nvPr/>
        </p:nvSpPr>
        <p:spPr>
          <a:xfrm>
            <a:off x="217492" y="1812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r>
              <a:rPr lang="ru-RU" sz="3600" dirty="0"/>
              <a:t>Стоимость реализация проекта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A1F9A38-E4BC-4A59-70A2-C944D1216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74641"/>
              </p:ext>
            </p:extLst>
          </p:nvPr>
        </p:nvGraphicFramePr>
        <p:xfrm>
          <a:off x="321189" y="824227"/>
          <a:ext cx="8344929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401">
                  <a:extLst>
                    <a:ext uri="{9D8B030D-6E8A-4147-A177-3AD203B41FA5}">
                      <a16:colId xmlns:a16="http://schemas.microsoft.com/office/drawing/2014/main" val="1706328870"/>
                    </a:ext>
                  </a:extLst>
                </a:gridCol>
                <a:gridCol w="2709064">
                  <a:extLst>
                    <a:ext uri="{9D8B030D-6E8A-4147-A177-3AD203B41FA5}">
                      <a16:colId xmlns:a16="http://schemas.microsoft.com/office/drawing/2014/main" val="2103477794"/>
                    </a:ext>
                  </a:extLst>
                </a:gridCol>
                <a:gridCol w="1359907">
                  <a:extLst>
                    <a:ext uri="{9D8B030D-6E8A-4147-A177-3AD203B41FA5}">
                      <a16:colId xmlns:a16="http://schemas.microsoft.com/office/drawing/2014/main" val="3236093725"/>
                    </a:ext>
                  </a:extLst>
                </a:gridCol>
                <a:gridCol w="2812557">
                  <a:extLst>
                    <a:ext uri="{9D8B030D-6E8A-4147-A177-3AD203B41FA5}">
                      <a16:colId xmlns:a16="http://schemas.microsoft.com/office/drawing/2014/main" val="3917873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b="1" dirty="0"/>
                        <a:t>Компонент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dirty="0"/>
                        <a:t>Модель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dirty="0"/>
                        <a:t>Цена (руб.)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1" dirty="0"/>
                        <a:t>Почему?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b="0" dirty="0"/>
                        <a:t>Процессор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AMD Ryzen </a:t>
                      </a:r>
                      <a:r>
                        <a:rPr lang="en" sz="1000" b="0" dirty="0" err="1"/>
                        <a:t>Threadripper</a:t>
                      </a:r>
                      <a:r>
                        <a:rPr lang="en" sz="1000" b="0" dirty="0"/>
                        <a:t> 7970X (32 </a:t>
                      </a:r>
                      <a:r>
                        <a:rPr lang="ru-RU" sz="1000" b="0" dirty="0"/>
                        <a:t>ядра)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180 000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Многопоточность для </a:t>
                      </a:r>
                      <a:r>
                        <a:rPr lang="en" sz="1000" b="0" dirty="0"/>
                        <a:t>NLP </a:t>
                      </a:r>
                      <a:r>
                        <a:rPr lang="ru-RU" sz="1000" b="0" dirty="0"/>
                        <a:t>и параллельной обработки.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241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000" b="0" dirty="0"/>
                        <a:t>GPU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NVIDIA RTX 4090 (24 GB) × 1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220 000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Основная карта для </a:t>
                      </a:r>
                      <a:r>
                        <a:rPr lang="ru-RU" sz="1000" b="0" dirty="0" err="1"/>
                        <a:t>инференса</a:t>
                      </a:r>
                      <a:r>
                        <a:rPr lang="ru-RU" sz="1000" b="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625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000" b="0" dirty="0"/>
                        <a:t>RAM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128 </a:t>
                      </a:r>
                      <a:r>
                        <a:rPr lang="en-US" sz="1000" b="0" dirty="0"/>
                        <a:t>GB DDR5(4*32GB,</a:t>
                      </a:r>
                      <a:r>
                        <a:rPr lang="ru-RU" sz="1000" b="0" dirty="0"/>
                        <a:t>5200 </a:t>
                      </a:r>
                      <a:r>
                        <a:rPr lang="en-US" sz="1000" b="0" dirty="0"/>
                        <a:t>MHz)</a:t>
                      </a:r>
                      <a:endParaRPr lang="ru-RU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70 000</a:t>
                      </a:r>
                      <a:endParaRPr lang="en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Запас для сложных моделей и больших датасетов.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0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000" b="0" dirty="0"/>
                        <a:t>SSD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2 TB NVMe (Samsung 990 Pro) × 1</a:t>
                      </a:r>
                      <a:endParaRPr lang="ru-RU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25 000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dirty="0"/>
                        <a:t>Быстрая загрузка модели и данных.</a:t>
                      </a:r>
                      <a:endParaRPr lang="ru-RU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31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sz="1000" b="0" dirty="0"/>
                        <a:t>HDD 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8 TB (Seagate </a:t>
                      </a:r>
                      <a:r>
                        <a:rPr lang="en" sz="1000" b="0" dirty="0" err="1"/>
                        <a:t>IronWolf</a:t>
                      </a:r>
                      <a:r>
                        <a:rPr lang="en" sz="1000" b="0" dirty="0"/>
                        <a:t>) × 1</a:t>
                      </a:r>
                      <a:endParaRPr lang="ru-RU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20 000</a:t>
                      </a:r>
                      <a:endParaRPr lang="en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Хранение сырых </a:t>
                      </a:r>
                      <a:r>
                        <a:rPr lang="en" sz="1000" b="0" dirty="0"/>
                        <a:t>PDF </a:t>
                      </a:r>
                      <a:r>
                        <a:rPr lang="ru-RU" sz="1000" b="0" dirty="0"/>
                        <a:t>и логов.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263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b="0" dirty="0"/>
                        <a:t>Материнская плата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ASUS Pro WS TRX50-SAGE WIFI</a:t>
                      </a:r>
                      <a:endParaRPr lang="ru-RU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90 000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Поддержка 2× </a:t>
                      </a:r>
                      <a:r>
                        <a:rPr lang="en" sz="1000" b="0" dirty="0"/>
                        <a:t>GPU, 4× NVMe, </a:t>
                      </a:r>
                      <a:r>
                        <a:rPr lang="ru-RU" sz="1000" b="0" dirty="0"/>
                        <a:t>апгрейда до </a:t>
                      </a:r>
                      <a:r>
                        <a:rPr lang="en" sz="1000" b="0" dirty="0" err="1"/>
                        <a:t>Threadripper</a:t>
                      </a:r>
                      <a:r>
                        <a:rPr lang="en" sz="1000" b="0" dirty="0"/>
                        <a:t> PRO.</a:t>
                      </a:r>
                      <a:endParaRPr lang="ru-RU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86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b="0" dirty="0"/>
                        <a:t>Блок питания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Corsair HX1200 (1200W, 80+ Platinum)</a:t>
                      </a:r>
                      <a:endParaRPr lang="ru-RU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30 000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Запас для второй </a:t>
                      </a:r>
                      <a:r>
                        <a:rPr lang="en" sz="1000" b="0" dirty="0"/>
                        <a:t>RTX 4090.</a:t>
                      </a:r>
                      <a:endParaRPr lang="ru-RU" sz="1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299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b="0" dirty="0"/>
                        <a:t>Охлаждение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Noctua NH-U14S TR5 + 3× </a:t>
                      </a:r>
                      <a:r>
                        <a:rPr lang="ru-RU" sz="1000" b="0" dirty="0"/>
                        <a:t>вентилятора </a:t>
                      </a:r>
                      <a:r>
                        <a:rPr lang="en" sz="1000" b="0" dirty="0"/>
                        <a:t>Be Quiet! Silent Wings 4</a:t>
                      </a:r>
                      <a:endParaRPr lang="ru-RU" sz="1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25 000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Тихая и эффективная система.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4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b="0" dirty="0"/>
                        <a:t>Корпус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sz="1000" b="0" dirty="0"/>
                        <a:t>Fractal Design Define 7 XL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35 000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000" b="0" dirty="0"/>
                        <a:t>Вместимость для 2× </a:t>
                      </a:r>
                      <a:r>
                        <a:rPr lang="en" sz="1000" b="0" dirty="0"/>
                        <a:t>GPU </a:t>
                      </a:r>
                      <a:r>
                        <a:rPr lang="ru-RU" sz="1000" b="0" dirty="0"/>
                        <a:t>и вентиляции.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424651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E8F50FD-68A8-32EC-8EE0-DA21B7953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534967"/>
              </p:ext>
            </p:extLst>
          </p:nvPr>
        </p:nvGraphicFramePr>
        <p:xfrm>
          <a:off x="7296390" y="4698818"/>
          <a:ext cx="1303895" cy="304800"/>
        </p:xfrm>
        <a:graphic>
          <a:graphicData uri="http://schemas.openxmlformats.org/drawingml/2006/table">
            <a:tbl>
              <a:tblPr/>
              <a:tblGrid>
                <a:gridCol w="1303895">
                  <a:extLst>
                    <a:ext uri="{9D8B030D-6E8A-4147-A177-3AD203B41FA5}">
                      <a16:colId xmlns:a16="http://schemas.microsoft.com/office/drawing/2014/main" val="1219758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b="1" dirty="0"/>
                        <a:t>~800 000 ₽</a:t>
                      </a:r>
                      <a:endParaRPr lang="ru-R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642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AAA5DC-6D18-E81D-E535-C0DBB95E17AF}"/>
              </a:ext>
            </a:extLst>
          </p:cNvPr>
          <p:cNvSpPr txBox="1"/>
          <p:nvPr/>
        </p:nvSpPr>
        <p:spPr>
          <a:xfrm>
            <a:off x="6701271" y="4687603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Итого</a:t>
            </a:r>
            <a:r>
              <a:rPr lang="en-US" b="1" dirty="0"/>
              <a:t>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14292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0BF39D05-A238-B040-AE54-81FCC08C6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4;p30">
            <a:extLst>
              <a:ext uri="{FF2B5EF4-FFF2-40B4-BE49-F238E27FC236}">
                <a16:creationId xmlns:a16="http://schemas.microsoft.com/office/drawing/2014/main" id="{8BD7A00A-4998-B2EA-4699-42E02055841A}"/>
              </a:ext>
            </a:extLst>
          </p:cNvPr>
          <p:cNvSpPr txBox="1"/>
          <p:nvPr/>
        </p:nvSpPr>
        <p:spPr>
          <a:xfrm>
            <a:off x="233966" y="201752"/>
            <a:ext cx="828395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 panose="00000500000000000000"/>
              <a:buNone/>
              <a:defRPr sz="30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r>
              <a:rPr lang="ru-RU" sz="3600" dirty="0"/>
              <a:t>Стоимость реализация(установка)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556ECFD-96DF-2918-5761-669D4946C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00293"/>
              </p:ext>
            </p:extLst>
          </p:nvPr>
        </p:nvGraphicFramePr>
        <p:xfrm>
          <a:off x="7296390" y="4698818"/>
          <a:ext cx="1303895" cy="304800"/>
        </p:xfrm>
        <a:graphic>
          <a:graphicData uri="http://schemas.openxmlformats.org/drawingml/2006/table">
            <a:tbl>
              <a:tblPr/>
              <a:tblGrid>
                <a:gridCol w="1303895">
                  <a:extLst>
                    <a:ext uri="{9D8B030D-6E8A-4147-A177-3AD203B41FA5}">
                      <a16:colId xmlns:a16="http://schemas.microsoft.com/office/drawing/2014/main" val="1219758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ru-RU" b="1" dirty="0"/>
                        <a:t>~</a:t>
                      </a:r>
                      <a:r>
                        <a:rPr lang="en-US" b="1" dirty="0"/>
                        <a:t>58</a:t>
                      </a:r>
                      <a:r>
                        <a:rPr lang="ru-RU" b="1" dirty="0"/>
                        <a:t> 000 ₽</a:t>
                      </a:r>
                      <a:endParaRPr lang="ru-R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642562"/>
                  </a:ext>
                </a:extLst>
              </a:tr>
            </a:tbl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D0D04398-0013-4D75-278F-A6CD3EF3C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52566"/>
              </p:ext>
            </p:extLst>
          </p:nvPr>
        </p:nvGraphicFramePr>
        <p:xfrm>
          <a:off x="1327944" y="1402513"/>
          <a:ext cx="6096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123077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948505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8783703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08578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Категория</a:t>
                      </a:r>
                      <a:endParaRPr lang="ru-RU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Компонент / Параметр</a:t>
                      </a:r>
                      <a:endParaRPr lang="ru-RU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Стоимость (руб.)</a:t>
                      </a:r>
                      <a:endParaRPr lang="ru-RU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Обоснование</a:t>
                      </a:r>
                      <a:endParaRPr lang="ru-RU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02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Сборка сервера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Работа специалиста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15 000 – 30 000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Профессиональная сборка, тестирование и настройка железа.</a:t>
                      </a:r>
                      <a:endParaRPr lang="ru-RU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52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Электроэнергия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Потребление (1.5 кВт/час, 24/7, 1 месяц)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~15 000 (при 5 ₽/</a:t>
                      </a:r>
                      <a:r>
                        <a:rPr lang="ru-RU" sz="1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кВт·ч</a:t>
                      </a:r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)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Сервер с </a:t>
                      </a:r>
                      <a:r>
                        <a:rPr lang="en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RTX 4090 </a:t>
                      </a:r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и </a:t>
                      </a:r>
                      <a:r>
                        <a:rPr lang="en" sz="1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Threadripper</a:t>
                      </a:r>
                      <a:r>
                        <a:rPr lang="en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 </a:t>
                      </a:r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потребляет ~1.5 кВт под нагрузкой.</a:t>
                      </a:r>
                      <a:endParaRPr lang="ru-RU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54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Доп. расходы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Интернет, ПО, обслуживание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20 000 (единоразово)</a:t>
                      </a:r>
                      <a:endParaRPr lang="ru-RU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Лицензии, апгрейд ПО, резервное копирование.</a:t>
                      </a:r>
                      <a:endParaRPr lang="ru-RU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8282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3D9682D-BBE7-B7FC-4E36-D2F7B2945988}"/>
              </a:ext>
            </a:extLst>
          </p:cNvPr>
          <p:cNvSpPr txBox="1"/>
          <p:nvPr/>
        </p:nvSpPr>
        <p:spPr>
          <a:xfrm>
            <a:off x="6647936" y="4695841"/>
            <a:ext cx="799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Итого</a:t>
            </a:r>
            <a:r>
              <a:rPr lang="en-US" b="1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91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5ADEFB6D-4117-CF22-1538-1F4DF5B4A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>
            <a:extLst>
              <a:ext uri="{FF2B5EF4-FFF2-40B4-BE49-F238E27FC236}">
                <a16:creationId xmlns:a16="http://schemas.microsoft.com/office/drawing/2014/main" id="{6D660460-8E3C-BE2C-F00A-4AEC9CFB59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723" y="379121"/>
            <a:ext cx="5919698" cy="1210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Дополнительный</a:t>
            </a:r>
            <a:br>
              <a:rPr lang="ru-RU" sz="36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</a:br>
            <a:r>
              <a:rPr lang="ru-RU" sz="3600" dirty="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вариант</a:t>
            </a:r>
            <a:endParaRPr sz="3600" dirty="0"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3DFCB-7E22-CD71-8B95-ED3DE7CA4663}"/>
              </a:ext>
            </a:extLst>
          </p:cNvPr>
          <p:cNvSpPr txBox="1"/>
          <p:nvPr/>
        </p:nvSpPr>
        <p:spPr>
          <a:xfrm>
            <a:off x="238580" y="1915290"/>
            <a:ext cx="3599935" cy="26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80"/>
              </a:lnSpc>
            </a:pPr>
            <a:r>
              <a:rPr lang="ru-RU" dirty="0"/>
              <a:t>Также был разработан альтернативный вариант решения задачи путем полностью избавление от печатных документов на переход оформления судебной заявки при помощи специальной формы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Данное решение было реализовано на технологиях таких как</a:t>
            </a:r>
            <a:r>
              <a:rPr lang="en-US" dirty="0"/>
              <a:t>: JS,NodeJS,MySQL,HTML,CSS</a:t>
            </a:r>
            <a:br>
              <a:rPr lang="en-US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7B41D9-330A-25B1-3EE3-D857ABC5B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372" y="1067923"/>
            <a:ext cx="2559648" cy="18347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AD4F47-1130-7AE8-389B-8340CDEDFD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48" t="14700" b="7108"/>
          <a:stretch/>
        </p:blipFill>
        <p:spPr>
          <a:xfrm>
            <a:off x="4045459" y="2970433"/>
            <a:ext cx="4829121" cy="2059460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756019F-2189-8EE9-392D-5EA2F0835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004" y="1067923"/>
            <a:ext cx="2385416" cy="16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45517"/>
      </p:ext>
    </p:extLst>
  </p:cSld>
  <p:clrMapOvr>
    <a:masterClrMapping/>
  </p:clrMapOvr>
</p:sld>
</file>

<file path=ppt/theme/theme1.xml><?xml version="1.0" encoding="utf-8"?>
<a:theme xmlns:a="http://schemas.openxmlformats.org/drawingml/2006/main" name="Therapeutic Potential of MicroRNA Breakthrough by Slidesgo">
  <a:themeElements>
    <a:clrScheme name="Simple Light">
      <a:dk1>
        <a:srgbClr val="272727"/>
      </a:dk1>
      <a:lt1>
        <a:srgbClr val="FFFFFF"/>
      </a:lt1>
      <a:dk2>
        <a:srgbClr val="1AE832"/>
      </a:dk2>
      <a:lt2>
        <a:srgbClr val="56EB51"/>
      </a:lt2>
      <a:accent1>
        <a:srgbClr val="4EEC59"/>
      </a:accent1>
      <a:accent2>
        <a:srgbClr val="00FF00"/>
      </a:accent2>
      <a:accent3>
        <a:srgbClr val="DED4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606</Words>
  <Application>Microsoft Macintosh PowerPoint</Application>
  <PresentationFormat>Экран (16:9)</PresentationFormat>
  <Paragraphs>101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Arial</vt:lpstr>
      <vt:lpstr>Poppins Medium</vt:lpstr>
      <vt:lpstr>Poppins</vt:lpstr>
      <vt:lpstr>Quicksand</vt:lpstr>
      <vt:lpstr>DM Sans</vt:lpstr>
      <vt:lpstr>Barlow</vt:lpstr>
      <vt:lpstr>Roboto</vt:lpstr>
      <vt:lpstr>Calibri</vt:lpstr>
      <vt:lpstr>Raleway</vt:lpstr>
      <vt:lpstr>Therapeutic Potential of MicroRNA Breakthrough by Slidesgo</vt:lpstr>
      <vt:lpstr>Презентация PowerPoint</vt:lpstr>
      <vt:lpstr>Решение поставленной задачи</vt:lpstr>
      <vt:lpstr>Презентация PowerPoint</vt:lpstr>
      <vt:lpstr>Чем наш проект помогает</vt:lpstr>
      <vt:lpstr>Преимущества нашего решения</vt:lpstr>
      <vt:lpstr> Результат выборки</vt:lpstr>
      <vt:lpstr>Презентация PowerPoint</vt:lpstr>
      <vt:lpstr>Презентация PowerPoint</vt:lpstr>
      <vt:lpstr>Дополнительный вариант</vt:lpstr>
      <vt:lpstr>Результаты работы</vt:lpstr>
      <vt:lpstr>Немного о нашей команде</vt:lpstr>
      <vt:lpstr>Спасибо за 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Ксения Данилейчук</dc:creator>
  <cp:lastModifiedBy>Pavel</cp:lastModifiedBy>
  <cp:revision>58</cp:revision>
  <dcterms:created xsi:type="dcterms:W3CDTF">2024-05-22T08:17:24Z</dcterms:created>
  <dcterms:modified xsi:type="dcterms:W3CDTF">2025-04-04T04:52:56Z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